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swaygaXvsRHBJJyL0fOkKfBF6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9" Target="slides/slide15.xml" Type="http://schemas.openxmlformats.org/officeDocument/2006/relationships/slide"/><Relationship Id="rId20" Target="metadata" Type="http://customschemas.google.com/relationships/presentationmetadata"/><Relationship Id="rId18" Target="slides/slide14.xml" Type="http://schemas.openxmlformats.org/officeDocument/2006/relationships/slide"/><Relationship Id="rId17" Target="slides/slide13.xml" Type="http://schemas.openxmlformats.org/officeDocument/2006/relationships/slide"/><Relationship Id="rId16" Target="slides/slide12.xml" Type="http://schemas.openxmlformats.org/officeDocument/2006/relationships/slide"/><Relationship Id="rId15" Target="slides/slide11.xml" Type="http://schemas.openxmlformats.org/officeDocument/2006/relationships/slide"/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175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175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175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175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175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175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175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175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175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da437f2cd_0_4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96" name="Google Shape;96;g9da437f2cd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9b20e1e1b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3" name="Google Shape;103;g99b20e1e1b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9b20e1e1b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9" name="Google Shape;109;g99b20e1e1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9b20e1e1b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15" name="Google Shape;115;g99b20e1e1b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9b20e1e1b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22" name="Google Shape;122;g99b20e1e1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9b20e1e1b_1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27" name="Google Shape;127;g99b20e1e1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9b20e1e1b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7" name="Google Shape;47;g99b20e1e1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da437f2cd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4" name="Google Shape;54;g9da437f2c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9b20e1e1b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1" name="Google Shape;61;g99b20e1e1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9b20e1e1b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8" name="Google Shape;68;g99b20e1e1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eb4eaf1f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5" name="Google Shape;75;gdeb4eaf1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9b20e1e1b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2" name="Google Shape;82;g99b20e1e1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da437f2cd_0_6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9" name="Google Shape;89;g9da437f2cd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9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1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5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2" Target="../media/image9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 pagina">
  <p:cSld name="Begin pagin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3">
  <p:cSld name="Layout 3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2" type="body"/>
          </p:nvPr>
        </p:nvSpPr>
        <p:spPr>
          <a:xfrm>
            <a:off x="457199" y="2174875"/>
            <a:ext cx="8229601" cy="34180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Rood">
  <p:cSld name="Titel Roo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457200" y="2773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">
  <p:cSld name="Titel pagina + foto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type="title"/>
          </p:nvPr>
        </p:nvSpPr>
        <p:spPr>
          <a:xfrm>
            <a:off x="457200" y="4029528"/>
            <a:ext cx="8229600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ranje">
  <p:cSld name="Titel Oranj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457200" y="2773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457199" y="2174875"/>
            <a:ext cx="8229601" cy="341801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">
  <p:cSld name="Layout 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457200" y="2174875"/>
            <a:ext cx="4040188" cy="341801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3" type="body"/>
          </p:nvPr>
        </p:nvSpPr>
        <p:spPr>
          <a:xfrm>
            <a:off x="4646612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4"/>
          <p:cNvSpPr txBox="1"/>
          <p:nvPr>
            <p:ph idx="4" type="body"/>
          </p:nvPr>
        </p:nvSpPr>
        <p:spPr>
          <a:xfrm>
            <a:off x="4646612" y="2174875"/>
            <a:ext cx="4040188" cy="341801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4">
  <p:cSld name="Layout 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2" type="body"/>
          </p:nvPr>
        </p:nvSpPr>
        <p:spPr>
          <a:xfrm>
            <a:off x="457200" y="2174875"/>
            <a:ext cx="4040188" cy="34180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5"/>
          <p:cNvSpPr txBox="1"/>
          <p:nvPr/>
        </p:nvSpPr>
        <p:spPr>
          <a:xfrm>
            <a:off x="-591589" y="146724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5"/>
          <p:cNvSpPr txBox="1"/>
          <p:nvPr>
            <p:ph idx="3" type="body"/>
          </p:nvPr>
        </p:nvSpPr>
        <p:spPr>
          <a:xfrm>
            <a:off x="4646612" y="1535113"/>
            <a:ext cx="4040188" cy="639762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4" type="body"/>
          </p:nvPr>
        </p:nvSpPr>
        <p:spPr>
          <a:xfrm>
            <a:off x="4646612" y="2174875"/>
            <a:ext cx="4040188" cy="34180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5.jp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6.jp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2.jp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3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7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4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4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5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1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6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7.jp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da437f2cd_0_4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99" name="Google Shape;99;g9da437f2cd_0_434"/>
          <p:cNvPicPr preferRelativeResize="0"/>
          <p:nvPr/>
        </p:nvPicPr>
        <p:blipFill rotWithShape="1">
          <a:blip r:embed="rId3">
            <a:alphaModFix/>
          </a:blip>
          <a:srcRect b="-1270" l="6033" r="5100" t="1270"/>
          <a:stretch/>
        </p:blipFill>
        <p:spPr>
          <a:xfrm>
            <a:off x="0" y="0"/>
            <a:ext cx="9240875" cy="693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9da437f2cd_0_434"/>
          <p:cNvSpPr txBox="1"/>
          <p:nvPr>
            <p:ph idx="1" type="body"/>
          </p:nvPr>
        </p:nvSpPr>
        <p:spPr>
          <a:xfrm>
            <a:off x="276075" y="307800"/>
            <a:ext cx="7599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Ook worden opvangplekken ingericht voor mensen die 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anders op straat slapen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99b20e1e1b_1_11"/>
          <p:cNvPicPr preferRelativeResize="0"/>
          <p:nvPr/>
        </p:nvPicPr>
        <p:blipFill rotWithShape="1">
          <a:blip r:embed="rId3">
            <a:alphaModFix/>
          </a:blip>
          <a:srcRect b="0" l="11111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99b20e1e1b_1_11"/>
          <p:cNvSpPr txBox="1"/>
          <p:nvPr>
            <p:ph idx="1" type="body"/>
          </p:nvPr>
        </p:nvSpPr>
        <p:spPr>
          <a:xfrm>
            <a:off x="156750" y="5483350"/>
            <a:ext cx="85029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Vluchtelingen krijgen hulp in hun eigen taal bij hun procedure en bij het aanvragen van documenten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99b20e1e1b_1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4550" y="0"/>
            <a:ext cx="10133448" cy="680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99b20e1e1b_1_18"/>
          <p:cNvSpPr txBox="1"/>
          <p:nvPr>
            <p:ph idx="1" type="body"/>
          </p:nvPr>
        </p:nvSpPr>
        <p:spPr>
          <a:xfrm>
            <a:off x="578775" y="5407125"/>
            <a:ext cx="80808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Kinderen krijgen les op een veilige plek buiten het kamp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9b20e1e1b_1_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18" name="Google Shape;118;g99b20e1e1b_1_25"/>
          <p:cNvPicPr preferRelativeResize="0"/>
          <p:nvPr/>
        </p:nvPicPr>
        <p:blipFill rotWithShape="1">
          <a:blip r:embed="rId3">
            <a:alphaModFix/>
          </a:blip>
          <a:srcRect b="0" l="7312" r="-3531" t="0"/>
          <a:stretch/>
        </p:blipFill>
        <p:spPr>
          <a:xfrm>
            <a:off x="0" y="0"/>
            <a:ext cx="956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99b20e1e1b_1_25"/>
          <p:cNvSpPr txBox="1"/>
          <p:nvPr>
            <p:ph idx="1" type="body"/>
          </p:nvPr>
        </p:nvSpPr>
        <p:spPr>
          <a:xfrm>
            <a:off x="377775" y="224700"/>
            <a:ext cx="8470800" cy="124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Kom ook in actie en geef gestrande vluchtelingen in Griekenland 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hoop op een beter leven!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9b20e1e1b_1_7"/>
          <p:cNvSpPr txBox="1"/>
          <p:nvPr>
            <p:ph type="title"/>
          </p:nvPr>
        </p:nvSpPr>
        <p:spPr>
          <a:xfrm>
            <a:off x="457200" y="2773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Hartelijk dank voor uw steun!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-2329" l="11652" r="-5699" t="2330"/>
          <a:stretch/>
        </p:blipFill>
        <p:spPr>
          <a:xfrm>
            <a:off x="0" y="0"/>
            <a:ext cx="967674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>
            <p:ph type="title"/>
          </p:nvPr>
        </p:nvSpPr>
        <p:spPr>
          <a:xfrm>
            <a:off x="0" y="5333450"/>
            <a:ext cx="9071400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Opvang voor gestrande</a:t>
            </a: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vluchtelingen in Griekenland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9b20e1e1b_0_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0" name="Google Shape;50;g99b20e1e1b_0_44"/>
          <p:cNvPicPr preferRelativeResize="0"/>
          <p:nvPr/>
        </p:nvPicPr>
        <p:blipFill rotWithShape="1">
          <a:blip r:embed="rId3">
            <a:alphaModFix/>
          </a:blip>
          <a:srcRect b="0" l="0" r="11964" t="0"/>
          <a:stretch/>
        </p:blipFill>
        <p:spPr>
          <a:xfrm>
            <a:off x="-27300" y="0"/>
            <a:ext cx="9198598" cy="69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99b20e1e1b_0_44"/>
          <p:cNvSpPr txBox="1"/>
          <p:nvPr>
            <p:ph idx="1" type="body"/>
          </p:nvPr>
        </p:nvSpPr>
        <p:spPr>
          <a:xfrm>
            <a:off x="222600" y="5227775"/>
            <a:ext cx="8524200" cy="141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Vluchtelingen uit landen als Afghanistan, Syrië, Congo en Ethiopië, 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zijn in Griekenland aangekomen op zoek naar warmte, veiligheid 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een betere toekomst.</a:t>
            </a:r>
            <a:endParaRPr sz="4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da437f2cd_0_2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7" name="Google Shape;57;g9da437f2cd_0_217"/>
          <p:cNvPicPr preferRelativeResize="0"/>
          <p:nvPr/>
        </p:nvPicPr>
        <p:blipFill rotWithShape="1">
          <a:blip r:embed="rId3">
            <a:alphaModFix/>
          </a:blip>
          <a:srcRect b="0" l="0" r="-13597" t="0"/>
          <a:stretch/>
        </p:blipFill>
        <p:spPr>
          <a:xfrm>
            <a:off x="-12" y="1"/>
            <a:ext cx="10387069" cy="69230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9da437f2cd_0_217"/>
          <p:cNvSpPr txBox="1"/>
          <p:nvPr>
            <p:ph idx="1" type="body"/>
          </p:nvPr>
        </p:nvSpPr>
        <p:spPr>
          <a:xfrm>
            <a:off x="509800" y="215100"/>
            <a:ext cx="8229600" cy="120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 ze wacht is een jarenlange procedure in een onveilig kamp, 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 gebrek aan alles: schoon drinkwater, medicijnen, sanitaire voorzieningen</a:t>
            </a:r>
            <a:endParaRPr b="1" sz="4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b20e1e1b_0_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64" name="Google Shape;64;g99b20e1e1b_0_21"/>
          <p:cNvPicPr preferRelativeResize="0"/>
          <p:nvPr/>
        </p:nvPicPr>
        <p:blipFill rotWithShape="1">
          <a:blip r:embed="rId3">
            <a:alphaModFix/>
          </a:blip>
          <a:srcRect b="0" l="6307" r="2799" t="0"/>
          <a:stretch/>
        </p:blipFill>
        <p:spPr>
          <a:xfrm>
            <a:off x="-103912" y="0"/>
            <a:ext cx="935181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99b20e1e1b_0_21"/>
          <p:cNvSpPr txBox="1"/>
          <p:nvPr>
            <p:ph idx="1" type="body"/>
          </p:nvPr>
        </p:nvSpPr>
        <p:spPr>
          <a:xfrm>
            <a:off x="5090100" y="274650"/>
            <a:ext cx="4053900" cy="43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Hamid (14) uit Afghanistan is iedere dag urenlang op zoek naar voedsel en water voor zijn familie, vaak in de kou. </a:t>
            </a:r>
            <a:r>
              <a:rPr i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“Ik ben bang voor het geweld hier, ik kan zomaar worden neergestoken”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99b20e1e1b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678"/>
            <a:ext cx="10224456" cy="68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99b20e1e1b_0_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99b20e1e1b_0_30"/>
          <p:cNvSpPr txBox="1"/>
          <p:nvPr>
            <p:ph idx="1" type="body"/>
          </p:nvPr>
        </p:nvSpPr>
        <p:spPr>
          <a:xfrm>
            <a:off x="522329" y="5671894"/>
            <a:ext cx="8297814" cy="7385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solidFill>
                  <a:srgbClr val="FFFFFF"/>
                </a:solidFill>
                <a:latin typeface="Arial"/>
              </a:rPr>
              <a:t>De situatie van vluchtelingen als Hamid is urgenter dan ooit. </a:t>
            </a: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eb4eaf1f7_0_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78" name="Google Shape;78;gdeb4eaf1f7_0_1"/>
          <p:cNvPicPr preferRelativeResize="0"/>
          <p:nvPr/>
        </p:nvPicPr>
        <p:blipFill rotWithShape="1">
          <a:blip r:embed="rId3">
            <a:alphaModFix/>
          </a:blip>
          <a:srcRect b="8700" l="7361" r="7921" t="0"/>
          <a:stretch/>
        </p:blipFill>
        <p:spPr>
          <a:xfrm>
            <a:off x="-27300" y="0"/>
            <a:ext cx="91986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deb4eaf1f7_0_1"/>
          <p:cNvSpPr txBox="1"/>
          <p:nvPr>
            <p:ph idx="1" type="body"/>
          </p:nvPr>
        </p:nvSpPr>
        <p:spPr>
          <a:xfrm>
            <a:off x="120925" y="5338200"/>
            <a:ext cx="8858400" cy="122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Mensen verliezen hier alles: hun vrijheid, hun hoop, hun waardigheid. Ook zij hebben recht op een menswaardig bestaan.”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Alice Kleinschmidt, hulpverleenster Borderline Lesvos, partner Kerk in Actie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99b20e1e1b_0_51"/>
          <p:cNvPicPr preferRelativeResize="0"/>
          <p:nvPr/>
        </p:nvPicPr>
        <p:blipFill rotWithShape="1">
          <a:blip r:embed="rId3">
            <a:alphaModFix/>
          </a:blip>
          <a:srcRect b="0" l="2066" r="0" t="0"/>
          <a:stretch/>
        </p:blipFill>
        <p:spPr>
          <a:xfrm>
            <a:off x="0" y="0"/>
            <a:ext cx="9211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99b20e1e1b_0_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99b20e1e1b_0_51"/>
          <p:cNvSpPr txBox="1"/>
          <p:nvPr>
            <p:ph idx="1" type="body"/>
          </p:nvPr>
        </p:nvSpPr>
        <p:spPr>
          <a:xfrm>
            <a:off x="158400" y="162500"/>
            <a:ext cx="8827200" cy="125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Kerk in Actie werkt in Griekenland samen met drie partners. 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Samen geloven we dat vluchtelingen recht hebben op een beter leven.</a:t>
            </a:r>
            <a:endParaRPr b="1" sz="4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da437f2cd_0_6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92" name="Google Shape;92;g9da437f2cd_0_613"/>
          <p:cNvPicPr preferRelativeResize="0"/>
          <p:nvPr/>
        </p:nvPicPr>
        <p:blipFill rotWithShape="1">
          <a:blip r:embed="rId3">
            <a:alphaModFix/>
          </a:blip>
          <a:srcRect b="13194" l="-1320" r="13892" t="0"/>
          <a:stretch/>
        </p:blipFill>
        <p:spPr>
          <a:xfrm>
            <a:off x="-327612" y="0"/>
            <a:ext cx="9566725" cy="71403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9da437f2cd_0_613"/>
          <p:cNvSpPr txBox="1"/>
          <p:nvPr>
            <p:ph idx="1" type="body"/>
          </p:nvPr>
        </p:nvSpPr>
        <p:spPr>
          <a:xfrm>
            <a:off x="806050" y="177050"/>
            <a:ext cx="78081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helpen vluchtelingen met voedsel, gezondheidszorg en 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onderwijs en proberen hen op een betere plek te krijgen. </a:t>
            </a:r>
            <a:endParaRPr b="1" sz="4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rk in actie powerpoint">
  <a:themeElements>
    <a:clrScheme name="Custom 2">
      <a:dk1>
        <a:srgbClr val="191919"/>
      </a:dk1>
      <a:lt1>
        <a:srgbClr val="FFFFFF"/>
      </a:lt1>
      <a:dk2>
        <a:srgbClr val="C82B31"/>
      </a:dk2>
      <a:lt2>
        <a:srgbClr val="FFFFFE"/>
      </a:lt2>
      <a:accent1>
        <a:srgbClr val="D67023"/>
      </a:accent1>
      <a:accent2>
        <a:srgbClr val="B02B31"/>
      </a:accent2>
      <a:accent3>
        <a:srgbClr val="5F4F44"/>
      </a:accent3>
      <a:accent4>
        <a:srgbClr val="892327"/>
      </a:accent4>
      <a:accent5>
        <a:srgbClr val="A55A1E"/>
      </a:accent5>
      <a:accent6>
        <a:srgbClr val="88716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